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449" r:id="rId5"/>
    <p:sldId id="469" r:id="rId6"/>
    <p:sldId id="451" r:id="rId7"/>
    <p:sldId id="470" r:id="rId8"/>
    <p:sldId id="471" r:id="rId9"/>
    <p:sldId id="472" r:id="rId10"/>
    <p:sldId id="473" r:id="rId11"/>
    <p:sldId id="474" r:id="rId12"/>
    <p:sldId id="475" r:id="rId13"/>
    <p:sldId id="422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FA00"/>
    <a:srgbClr val="FF2F92"/>
    <a:srgbClr val="FF7E79"/>
    <a:srgbClr val="FFFD78"/>
    <a:srgbClr val="FF9300"/>
    <a:srgbClr val="FF85FF"/>
    <a:srgbClr val="941651"/>
    <a:srgbClr val="D883FF"/>
    <a:srgbClr val="76D6FF"/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96" autoAdjust="0"/>
    <p:restoredTop sz="96405" autoAdjust="0"/>
  </p:normalViewPr>
  <p:slideViewPr>
    <p:cSldViewPr showGuides="1">
      <p:cViewPr varScale="1">
        <p:scale>
          <a:sx n="160" d="100"/>
          <a:sy n="160" d="100"/>
        </p:scale>
        <p:origin x="1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11/5/22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11.5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202 0 24575,'-30'74'0,"1"0"0,-1 0 0,7-17 0,-6 16 0,-1 0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36.6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 24575,'20'0'0,"2"0"0,-2 0 0,-1 0 0,-5 0 0,-4 0 0,-4 0 0,-1 0 0,0 0 0,0 0 0,3 0 0,0 0 0,2-2 0,0-1 0,-1 1 0,-1 0 0,-2 2 0,-4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40.0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1 371 24575,'0'19'0,"2"8"0,4 4 0,2 2 0,1-4 0,-1-6 0,-2-1 0,1-3 0,-2 0 0,-1-1 0,0 1 0,-1 0 0,1-2 0,0-3 0,-2-3 0,0-5 0,-2-3 0,0-4 0,0-6 0,0-12 0,0-13 0,0-13 0,0-3 0,-1 4 0,-2 6 0,1 7 0,0 2 0,1 3 0,1-4 0,0-3 0,0 2 0,0 4 0,0 10 0,0 10 0,2 10 0,7 19 0,7 15 0,6 8 0,1 0 0,-2-12 0,-1-7 0,-2-4 0,-2-2 0,2 3 0,8 6 0,10 5 0,8 4 0,1-4 0,-6-4 0,-8-8 0,-7-6 0,-8-6 0,-6-9 0,-6-19 0,-1-30 0,9-35 0,-4 28 0,1-4 0,2-5 0,0 0 0,0 3 0,-1 3 0,6-36 0,-4 31 0,-5 28 0,-5 19 0,-2 10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42.3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24575,'0'24'0,"0"7"0,0 9 0,0 1 0,0-6 0,0-7 0,0-8 0,0-5 0,0-1 0,0-1 0,0 3 0,0 9 0,0 16 0,0 12 0,0 11 0,0-6 0,0-13 0,0-18 0,0-13 0,0-6 0,0-6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44.0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 24575,'26'0'0,"11"0"0,15 0 0,7 0 0,-4 0 0,-4 0 0,-8 0 0,-6 0 0,-3 0 0,2 0 0,10 0 0,8 0 0,6 0 0,-2-3 0,-10 0 0,-12-1 0,-12 3 0,-13 1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5:53:31.7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3143 24575,'35'-17'0,"16"-4"0,22-7 0,-22 13 0,3 1 0,9 0 0,3 0 0,6 1 0,3 1 0,7 0 0,4 1 0,6 0 0,3 1-319,-23 4 0,2 0 0,1 0 319,10 1 0,2 0 0,2 0 0,-15 2 0,1 0 0,0 0 0,1 1-325,2 0 1,1 0 0,-1 0 0,1 1 324,-1 0 0,0 0 0,-1 1 0,-1 0 0,20 1 0,-1 0 0,-3 0-175,-8 1 0,-2 0 0,-2-1 175,-6 1 0,-1 0 0,-1 0 0,-3-1 0,0 1 0,1-2 0,0 0 0,0 0 0,1-1 0,2 0 0,1 0 0,1-1 0,4 1 0,1-1 0,0 1 0,-2-1 0,-2 0 0,1 1 0,-1 0 0,-1 0 0,0 0 0,-5 1 0,-2-1 0,0 0 0,26 0 0,-3 0 0,-5 0 0,-1-1 0,-4 0 0,0 0 434,-3 0 0,2-1-434,1 0 0,2-1 0,2 0 0,0 0 0,1 0 0,-1-1 0,1 1 0,0-1 660,-5 2 1,0-1-661,3-1 0,1 0 0,-1-1 0,2 1 0,8-1 0,2 0 0,3 0 0,1 0 10,-31 2 0,1 0 0,0 0-10,3 0 0,1-1 0,1 1 0,1 0 0,1 0 0,0 1 0,3-1 0,2 1 0,-1 0 0,-1 0 0,0 1 0,0-1 0,-5 0 0,0 1 0,-1-1 0,25-2 0,-2-1-38,-7 0 0,-1 1 38,-6-1 0,-1 1 0,3-1 0,2 0 0,4 0 0,2 0 0,-27 1 0,1-1 0,1 0-159,3-1 0,1 0 1,1-1 158,0 1 0,1-1 0,0 0 0,-1-1 0,0 0 0,-1 0 0,1 0 0,-1 0 0,1 0 0,0-1 0,0 1 0,0 0 0,0 0 0,1 0 0,0-1 0,3 1 0,1-1 0,1 0 0,4-1 0,0 0 0,3-1-509,9 0 1,1-1-1,2-1 509,-17 4 0,0 0 0,1-1 0,1 1 0,4-1 0,0 1 0,1-1 0,0 1 0,-1-1 0,1 1 0,0-1 0,-1 1 0,-1-1 0,0 0 0,-1 0 0,-1 0 0,-2 0 0,-1 0 0,-1 0 0,0-1 0,-3 1 0,-1 0 0,-1-1 0,0 1 0,21-4 0,0 0 0,-2 1-114,-5 0 0,0 1 0,-2-1 114,-4 0 0,-2 0 0,0-1 0,-2 1 0,-1-1 0,-2-1-35,-5 1 1,-2 0-1,-2-2 35,25-7 0,-3-1 214,-12 1 0,-5 1-214,-12 2 0,-4 1 762,-6 1 0,-2 1-762,36-14 933,4 2-933,-41 13 0,1-1 99,4-3 1,0-3-100,4-4 0,0-3 0,0-3 0,0-2 0,1-2 0,-2-1 0,-3 3 0,-2 1 0,-4 3 0,-2 1 0,34-27 0,-11 4 0,-3-2 0,-1-3 0,4-5 0,3-7 0,-33 31 0,1-2 0,2-3 0,0-1 0,-1-2 0,-1-1 0,-1-1 0,0 0 0,-3 2 0,-2 1 0,18-33 0,-13 14 0,-15 17 0,-8 13 0,-3 3 0,-1 3 0,-2 1 0,0 2 0,-2 4 0,-2 4 0,-1 4 0,0 5 0,-2 4 0,0 1 0,0 0 0,-1 1 0,0 2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5:53:35.5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2457 24575,'8'-15'0,"0"-4"0,-2-1 0,1-7 0,-2-6 0,0-7 0,0-4 0,0-2 0,-1-2 0,-1 0 0,0 1 0,-1 2 0,-1 0 0,0 1 0,-1 0 0,1-1 0,0 2 0,0 1 0,2 1 0,0 1 0,1 3 0,1 1 0,0 3 0,0 0 0,2 0 0,1-3 0,2-2 0,0-2 0,2 1 0,-1 2 0,0 1 0,4 0 0,1-5 0,6-4 0,2-3 0,1 0 0,0 2 0,0 2 0,0-1 0,2-1 0,4-1 0,5-3 0,3 2 0,0 1 0,-2 6 0,-5 3 0,-3 0 0,-4 1 0,0 0 0,0-2 0,2 2 0,0-2 0,-1 0 0,3-4 0,1-1 0,0 2 0,-5 6 0,-7 8 0,-6 5 0,-4 6 0,0 3 0,-3 2 0,1 0 0,-1 0 0,0 0 0,0-1 0,-2 1 0,1 1 0,-1 3 0,-1 3 0,-1 3 0,-1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15.9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31 187 24575,'0'18'0,"0"5"0,0 4 0,0 3 0,0-15 0,0 1 0,0-8 0,0 3 0,0 0 0,0-1 0,0-1 0,0 1 0,0 9 0,-3 10 0,-1 9 0,-2-1 0,1-5 0,-1-11 0,4-13 0,-2-8 0,4-14 0,0-18 0,0-16 0,5-15 0,8-5 0,4 4 0,4 9 0,-3 9 0,-4 12 0,-1 8 0,-3 6 0,-1 7 0,-1 4 0,0 1 0,-1 1 0,1-2 0,3-2 0,3 1 0,3-1 0,-7 5 0,3 2 0,-6 4 0,3 0 0,-1 0 0,-2 0 0,0 4 0,-1 5 0,0 9 0,-1 8 0,-2 8 0,0 4 0,-3 2 0,0 0 0,0-8 0,0-4 0,0-10 0,0-7 0,0-2 0,0 0 0,0 3 0,0 1 0,0 0 0,0-4 0,1-8 0,3-18 0,4-19 0,3-12 0,3-5 0,-3 7 0,-1 12 0,-2 11 0,0 12 0,-1 6 0,-1 4 0,1 1 0,4 0 0,4 0 0,2 0 0,2 0 0,0 0 0,0 2 0,-1 2 0,-3 2 0,-3 2 0,-2 1 0,-4-1 0,-2 1 0,-1 2 0,0 2 0,2 3 0,-1 3 0,0-3 0,1 0 0,-4-7 0,2 1 0,-3-3 0,0 3 0,0 2 0,0-2 0,0 1 0,0 1 0,0 0 0,0 2 0,0 2 0,0 1 0,2 2 0,1 0 0,-1-7 0,0 0 0,-2-5 0,0 6 0,0 4 0,0-5 0,0 0 0,0-6 0,0 3 0,0 3 0,0 1 0,0-2 0,0-5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19.5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1 279 24575,'0'8'0,"0"4"0,0 6 0,0 5 0,0 2 0,0-5 0,0-6 0,0-6 0,0-1 0,0 3 0,0 3 0,0 4 0,3 8 0,3 5 0,1 1 0,0-2 0,-1-3 0,0-3 0,-1-1 0,0-1 0,-2-6 0,0-5 0,-1-3 0,-1-4 0,0 0 0,-1 1 0,0-25 0,0-16 0,-3-28 0,-1-9 0,-3 7 0,1 13 0,2 12 0,0 11 0,2 3 0,-1 2 0,1 3 0,2-3 0,0 13 0,0-3 0,0 9 0,0-4 0,0-7 0,0-6 0,1-6 0,3 0 0,3 5 0,3 7 0,2 8 0,1 5 0,1 4 0,4 1 0,1 0 0,6 0 0,5 0 0,5 6 0,-2 2 0,-8 3 0,-5 0 0,-6-3 0,-3 2 0,0 3 0,-1 2 0,1 3 0,-1 0 0,-3 0 0,-1-3 0,-1-3 0,-3-2 0,0 0 0,-1 2 0,-1 2 0,0 0 0,0-4 0,0-2 0,0-2 0,0 1 0,0 2 0,-2 1 0,-1 2 0,-1-2 0,-2-1 0,0-2 0,1-1 0,1-2 0,-2-2 0,-4 2 0,-7 1 0,-8 2 0,-2 1 0,2-2 0,4-1 0,9-2 0,3-1 0,4-2 0,3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22.8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88 40 24575,'-9'0'0,"0"2"0,-3 2 0,2 4 0,2 5 0,-1 2 0,4 1 0,-2-1 0,2-1 0,2 2 0,-1 1 0,2 5 0,-1 1 0,1-1 0,2 0 0,0-3 0,0-1 0,0 1 0,0 0 0,0 0 0,0-1 0,0 0 0,0-3 0,2-4 0,2-3 0,4 0 0,5-2 0,3 0 0,3 1 0,1-1 0,3 2 0,6 0 0,5-2 0,0-1 0,-2-3 0,-6-2 0,-4 0 0,-3 0 0,-6 0 0,-3 0 0,-2 0 0,1-2 0,1-5 0,0-2 0,0-5 0,-1 0 0,-2 3 0,-1 0 0,-2 2 0,-2-6 0,0-11 0,-2-14 0,0-11 0,0 0 0,1 7 0,2 11 0,-1 10 0,0 8 0,-1 4 0,-1 1 0,0 5 0,0-4 0,0 4 0,-3-3 0,-4-1 0,-5 0 0,-2 0 0,2 2 0,4 3 0,2 0 0,0 0 0,-1 2 0,-2 0 0,0 1 0,-3 1 0,-3 0 0,-2 0 0,-2 0 0,3 0 0,3 0 0,5 0 0,3 0 0,2 4 0,-1-3 0,0 4 0,-2-2 0,3-2 0,-3 3 0,1-1 0,0 2 0,-1 1 0,-3 0 0,-2 3 0,-4 4 0,-3 1 0,-1-2 0,3-1 0,5-5 0,6-3 0,3-1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27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10 133 24575,'0'14'0,"0"9"0,0 14 0,0 6 0,0-4 0,0-9 0,0-7 0,0-1 0,0 1 0,0 0 0,0 1 0,0-1 0,0-1 0,0-3 0,0-5 0,0-2 0,0-1 0,0-1 0,0-1 0,2-2 0,0 2 0,1 2 0,1 0 0,-1 0 0,-1-3 0,2 0 0,-2 2 0,2 4 0,1 3 0,0 2 0,-1-1 0,-1-4 0,-3-6 0,0-9 0,-1-17 0,-3-19 0,-1-22 0,-3-11 0,2 5 0,3 16 0,1 18 0,1 17 0,-1 2 0,-2 3 0,0-4 0,2-3 0,0 2 0,2 0 0,0 4 0,-2 1 0,-1 1 0,1-2 0,0-1 0,2-5 0,0-6 0,0-6 0,0-7 0,0-1 0,0 5 0,0 7 0,0 11 0,1 5 0,4 4 0,4 0 0,5-2 0,3 1 0,1-1 0,-2 2 0,-3 1 0,-2 1 0,-2 1 0,3 1 0,1 4 0,0 3 0,1 5 0,-1 3 0,1 1 0,1 0 0,1 0 0,-2 0 0,-2-2 0,-2 1 0,-6-7 0,-1 0 0,-3-4 0,0 2 0,0 2 0,0 4 0,0 2 0,0 3 0,0 2 0,0 0 0,0-8 0,0 0 0,-1-9 0,-2-1 0,-4 0 0,-3 1 0,-2 0 0,-1 1 0,2-1 0,5-2 0,10 2 0,7 5 0,9 6 0,7 5 0,4 3 0,6 1 0,0 1 0,1-1 0,2 1 0,2 3 0,2 1 0,0-1 0,-9-2 0,-6-4 0,-9-4 0,-8-5 0,-4-5 0,-4-3 0,0 1 0,2 2 0,1 0 0,1 1 0,-5-4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30.1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24575,'0'50'0,"0"13"0,0 3 0,0-8 0,0-21 0,0-20 0,0-3 0,0-4 0,0 1 0,0 4 0,0 1 0,0 0 0,0-3 0,0-6 0,0-4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31.6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75 24575,'26'0'0,"19"0"0,24 0 0,13-2 0,-3-1 0,-7-1 0,-8 0 0,-10 2 0,-12 2 0,-7 0 0,-6 0 0,2-5 0,3-4 0,-4-3 0,0-3 0,-15 8 0,-1-1 0,-12 6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33.1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 1 24575,'0'16'0,"0"18"0,0 28 0,0 22 0,0 12 0,-2-7 0,-4-20 0,-1-20 0,1-28 0,4-7 0,2-11 0,-2 1 0,-3 3 0,0 3 0,0-1 0,3-2 0,2-4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4T12:08:35.0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24575,'8'3'0,"1"1"0,0 1 0,-2 2 0,-2-1 0,0 2 0,2 1 0,1 1 0,3 5 0,1 4 0,0 0 0,-2 0 0,0-5 0,0 0 0,2 2 0,1 1 0,-2 2 0,-2-3 0,-4-6 0,-1-4 0,-1-3 0,0 2 0,2 1 0,2 2 0,3 1 0,4 1 0,0-1 0,3 1 0,-3-1 0,-1 0 0,-3-1 0,-2-2 0,-1 0 0,-1 0 0,1-1 0,0 0 0,-1-1 0,2 0 0,2 1 0,-3-2 0,2 3 0,-8-5 0,1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11/5/22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11/5/22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11/5/22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6.xml"/><Relationship Id="rId18" Type="http://schemas.openxmlformats.org/officeDocument/2006/relationships/image" Target="../media/image23.png"/><Relationship Id="rId26" Type="http://schemas.openxmlformats.org/officeDocument/2006/relationships/image" Target="../media/image27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24" Type="http://schemas.openxmlformats.org/officeDocument/2006/relationships/image" Target="../media/image26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8.png"/><Relationship Id="rId10" Type="http://schemas.openxmlformats.org/officeDocument/2006/relationships/image" Target="../media/image19.png"/><Relationship Id="rId19" Type="http://schemas.openxmlformats.org/officeDocument/2006/relationships/customXml" Target="../ink/ink9.xml"/><Relationship Id="rId4" Type="http://schemas.openxmlformats.org/officeDocument/2006/relationships/image" Target="../media/image16.png"/><Relationship Id="rId9" Type="http://schemas.openxmlformats.org/officeDocument/2006/relationships/customXml" Target="../ink/ink4.xml"/><Relationship Id="rId14" Type="http://schemas.openxmlformats.org/officeDocument/2006/relationships/image" Target="../media/image21.png"/><Relationship Id="rId22" Type="http://schemas.openxmlformats.org/officeDocument/2006/relationships/image" Target="../media/image25.png"/><Relationship Id="rId27" Type="http://schemas.openxmlformats.org/officeDocument/2006/relationships/customXml" Target="../ink/ink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customXml" Target="../ink/ink15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10 – Clean Code – Open Close Principle (OCP)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4390-F404-062A-6BEF-28436341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620688"/>
            <a:ext cx="11521440" cy="777240"/>
          </a:xfrm>
        </p:spPr>
        <p:txBody>
          <a:bodyPr/>
          <a:lstStyle/>
          <a:p>
            <a:r>
              <a:rPr lang="en-US" dirty="0"/>
              <a:t>Object Orientated Design is all about Dependency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75400-78A6-9F89-7448-7F94EE758B64}"/>
              </a:ext>
            </a:extLst>
          </p:cNvPr>
          <p:cNvSpPr txBox="1"/>
          <p:nvPr/>
        </p:nvSpPr>
        <p:spPr>
          <a:xfrm>
            <a:off x="443372" y="1556792"/>
            <a:ext cx="11161400" cy="313932"/>
          </a:xfrm>
          <a:prstGeom prst="rect">
            <a:avLst/>
          </a:prstGeom>
          <a:solidFill>
            <a:srgbClr val="FFFD78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Uncle Bob gives us these dependency management principles that control operations and relationships between classes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AE857-F3EF-91F4-F995-06ABD8708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2856"/>
            <a:ext cx="7772400" cy="39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06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Close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D20BA-D886-C6F1-1E41-CDE9AA7D5CC4}"/>
              </a:ext>
            </a:extLst>
          </p:cNvPr>
          <p:cNvSpPr txBox="1"/>
          <p:nvPr/>
        </p:nvSpPr>
        <p:spPr>
          <a:xfrm>
            <a:off x="911424" y="1437983"/>
            <a:ext cx="9433048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OCP means you should be able to change the behaviour of a module but without changing the source code. A good example is the copy module which uses an interface so the copy module no long depends on input and output devices.</a:t>
            </a:r>
            <a:r>
              <a:rPr lang="en-GB" dirty="0">
                <a:solidFill>
                  <a:srgbClr val="FF0000"/>
                </a:solidFill>
                <a:effectLst/>
              </a:rPr>
              <a:t> </a:t>
            </a:r>
            <a:endParaRPr lang="en-GB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28C90-0FB1-E9FA-17CD-2ADB01D722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3068960"/>
            <a:ext cx="2206625" cy="2245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63634-FB52-F9A7-7C4A-08FE06D0F69E}"/>
              </a:ext>
            </a:extLst>
          </p:cNvPr>
          <p:cNvSpPr txBox="1"/>
          <p:nvPr/>
        </p:nvSpPr>
        <p:spPr>
          <a:xfrm>
            <a:off x="3575720" y="3063660"/>
            <a:ext cx="5112568" cy="978729"/>
          </a:xfrm>
          <a:prstGeom prst="rect">
            <a:avLst/>
          </a:prstGeom>
          <a:noFill/>
          <a:ln>
            <a:solidFill>
              <a:srgbClr val="94165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make an OCP module </a:t>
            </a:r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FF00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 the external dependencies and insert an abstract interface </a:t>
            </a: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will invert the dependencies</a:t>
            </a:r>
            <a:r>
              <a:rPr lang="en-GB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The Copy module now only depends on the new file abstraction.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0B92293-2887-C04F-5FE1-ABE0EF92DC3C}"/>
              </a:ext>
            </a:extLst>
          </p:cNvPr>
          <p:cNvSpPr/>
          <p:nvPr/>
        </p:nvSpPr>
        <p:spPr>
          <a:xfrm rot="16200000">
            <a:off x="463333" y="3852638"/>
            <a:ext cx="1904302" cy="67863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Flow of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AA994-7143-EE5A-7CFF-3FF2D489A229}"/>
              </a:ext>
            </a:extLst>
          </p:cNvPr>
          <p:cNvSpPr txBox="1"/>
          <p:nvPr/>
        </p:nvSpPr>
        <p:spPr>
          <a:xfrm>
            <a:off x="4079776" y="4474561"/>
            <a:ext cx="4608512" cy="7571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94165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6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can change the lower level modules without even recompiling the Copy module – 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can add new devices without changing the copy module</a:t>
            </a:r>
            <a:endParaRPr lang="en-US" sz="1600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F1BF7-6259-A31E-22CB-C947BB2AA7E9}"/>
              </a:ext>
            </a:extLst>
          </p:cNvPr>
          <p:cNvSpPr txBox="1"/>
          <p:nvPr/>
        </p:nvSpPr>
        <p:spPr>
          <a:xfrm>
            <a:off x="911424" y="5699435"/>
            <a:ext cx="943304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94165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 design your system according to the open close principle then you can modify your system by adding new code, and not changing the existing code.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3FD1601-45BB-E072-C4CC-9B9DF27376BE}"/>
                  </a:ext>
                </a:extLst>
              </p14:cNvPr>
              <p14:cNvContentPartPr/>
              <p14:nvPr/>
            </p14:nvContentPartPr>
            <p14:xfrm>
              <a:off x="3731987" y="5428329"/>
              <a:ext cx="72720" cy="17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3FD1601-45BB-E072-C4CC-9B9DF27376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3347" y="5419329"/>
                <a:ext cx="903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456673-D7FD-71AD-24BA-0B9AAF59CFB1}"/>
                  </a:ext>
                </a:extLst>
              </p14:cNvPr>
              <p14:cNvContentPartPr/>
              <p14:nvPr/>
            </p14:nvContentPartPr>
            <p14:xfrm>
              <a:off x="3940067" y="5415369"/>
              <a:ext cx="207720" cy="201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456673-D7FD-71AD-24BA-0B9AAF59CF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1427" y="5406729"/>
                <a:ext cx="2253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65CDF0E-E2C9-9847-50D1-D16D5746E617}"/>
                  </a:ext>
                </a:extLst>
              </p14:cNvPr>
              <p14:cNvContentPartPr/>
              <p14:nvPr/>
            </p14:nvContentPartPr>
            <p14:xfrm>
              <a:off x="4301147" y="5406369"/>
              <a:ext cx="135720" cy="253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65CDF0E-E2C9-9847-50D1-D16D5746E6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2507" y="5397729"/>
                <a:ext cx="1533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D5CF9E-00DD-86A0-ED39-F4A250CC903B}"/>
                  </a:ext>
                </a:extLst>
              </p14:cNvPr>
              <p14:cNvContentPartPr/>
              <p14:nvPr/>
            </p14:nvContentPartPr>
            <p14:xfrm>
              <a:off x="4651427" y="5466849"/>
              <a:ext cx="147960" cy="171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D5CF9E-00DD-86A0-ED39-F4A250CC90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2427" y="5458209"/>
                <a:ext cx="1656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168F2E-E119-1735-C754-38981612D747}"/>
                  </a:ext>
                </a:extLst>
              </p14:cNvPr>
              <p14:cNvContentPartPr/>
              <p14:nvPr/>
            </p14:nvContentPartPr>
            <p14:xfrm>
              <a:off x="4936907" y="5390889"/>
              <a:ext cx="258840" cy="258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168F2E-E119-1735-C754-38981612D7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7907" y="5382249"/>
                <a:ext cx="27648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446E713-F449-7AE7-F3A6-F5E0A8885439}"/>
              </a:ext>
            </a:extLst>
          </p:cNvPr>
          <p:cNvGrpSpPr/>
          <p:nvPr/>
        </p:nvGrpSpPr>
        <p:grpSpPr>
          <a:xfrm>
            <a:off x="5303027" y="5354889"/>
            <a:ext cx="1249560" cy="336960"/>
            <a:chOff x="5303027" y="5354889"/>
            <a:chExt cx="124956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7326242-CB7B-24FB-F8AE-61F4F8BD7E92}"/>
                    </a:ext>
                  </a:extLst>
                </p14:cNvPr>
                <p14:cNvContentPartPr/>
                <p14:nvPr/>
              </p14:nvContentPartPr>
              <p14:xfrm>
                <a:off x="5413547" y="5474049"/>
                <a:ext cx="360" cy="142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7326242-CB7B-24FB-F8AE-61F4F8BD7E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04547" y="5465049"/>
                  <a:ext cx="1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C49B51-BD6A-EEF6-1653-713586D50201}"/>
                    </a:ext>
                  </a:extLst>
                </p14:cNvPr>
                <p14:cNvContentPartPr/>
                <p14:nvPr/>
              </p14:nvContentPartPr>
              <p14:xfrm>
                <a:off x="5303027" y="5481969"/>
                <a:ext cx="271800" cy="27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C49B51-BD6A-EEF6-1653-713586D502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94027" y="5473329"/>
                  <a:ext cx="289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FC339D-56C9-C326-C77F-1B146BAC2506}"/>
                    </a:ext>
                  </a:extLst>
                </p14:cNvPr>
                <p14:cNvContentPartPr/>
                <p14:nvPr/>
              </p14:nvContentPartPr>
              <p14:xfrm>
                <a:off x="5678147" y="5483769"/>
                <a:ext cx="15480" cy="208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FC339D-56C9-C326-C77F-1B146BAC250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69147" y="5475129"/>
                  <a:ext cx="331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06838E-664B-BA07-A504-A7EBC9326862}"/>
                    </a:ext>
                  </a:extLst>
                </p14:cNvPr>
                <p14:cNvContentPartPr/>
                <p14:nvPr/>
              </p14:nvContentPartPr>
              <p14:xfrm>
                <a:off x="5727107" y="5478369"/>
                <a:ext cx="131760" cy="136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06838E-664B-BA07-A504-A7EBC932686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18107" y="5469729"/>
                  <a:ext cx="149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AB1445A-9852-0657-D4AE-D09F386946E8}"/>
                    </a:ext>
                  </a:extLst>
                </p14:cNvPr>
                <p14:cNvContentPartPr/>
                <p14:nvPr/>
              </p14:nvContentPartPr>
              <p14:xfrm>
                <a:off x="5721347" y="5588529"/>
                <a:ext cx="68400" cy="3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AB1445A-9852-0657-D4AE-D09F386946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12707" y="5579889"/>
                  <a:ext cx="86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A6DB27-D471-2ED9-F31D-22F293664980}"/>
                    </a:ext>
                  </a:extLst>
                </p14:cNvPr>
                <p14:cNvContentPartPr/>
                <p14:nvPr/>
              </p14:nvContentPartPr>
              <p14:xfrm>
                <a:off x="5917187" y="5354889"/>
                <a:ext cx="222480" cy="261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A6DB27-D471-2ED9-F31D-22F2936649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08547" y="5346249"/>
                  <a:ext cx="2401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7B18633-F19E-71CA-D9ED-AAF99E0DF8C5}"/>
                    </a:ext>
                  </a:extLst>
                </p14:cNvPr>
                <p14:cNvContentPartPr/>
                <p14:nvPr/>
              </p14:nvContentPartPr>
              <p14:xfrm>
                <a:off x="6354587" y="5429049"/>
                <a:ext cx="360" cy="222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7B18633-F19E-71CA-D9ED-AAF99E0DF8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45947" y="5420409"/>
                  <a:ext cx="180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13D563-34A1-B5AA-7F83-B61987B9EC0F}"/>
                    </a:ext>
                  </a:extLst>
                </p14:cNvPr>
                <p14:cNvContentPartPr/>
                <p14:nvPr/>
              </p14:nvContentPartPr>
              <p14:xfrm>
                <a:off x="6274307" y="5468649"/>
                <a:ext cx="278280" cy="4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13D563-34A1-B5AA-7F83-B61987B9EC0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265667" y="5460009"/>
                  <a:ext cx="295920" cy="2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84680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1A92A-A782-15EF-5EBD-AE8BBFEE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main()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10C55-2549-98A1-80D7-2607F5ADDA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700808"/>
            <a:ext cx="2722880" cy="2346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11C93E-4A13-AE57-34F8-D9E0D83A5E9B}"/>
              </a:ext>
            </a:extLst>
          </p:cNvPr>
          <p:cNvSpPr txBox="1"/>
          <p:nvPr/>
        </p:nvSpPr>
        <p:spPr>
          <a:xfrm>
            <a:off x="4583833" y="1772816"/>
            <a:ext cx="6408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All dependencies should point away from main across a boundary, and therefore can’t comply with the open close principle. Can use dependency injection frameworks – help.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525CA-9BB4-185B-FE1D-536A2F8187EA}"/>
              </a:ext>
            </a:extLst>
          </p:cNvPr>
          <p:cNvSpPr txBox="1"/>
          <p:nvPr/>
        </p:nvSpPr>
        <p:spPr>
          <a:xfrm>
            <a:off x="2027547" y="4889426"/>
            <a:ext cx="8136905" cy="53553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D78"/>
                </a:solidFill>
              </a:rPr>
              <a:t>OCP is much easier to do for smaller classes and functions, much harder for a larger system</a:t>
            </a:r>
          </a:p>
        </p:txBody>
      </p:sp>
    </p:spTree>
    <p:extLst>
      <p:ext uri="{BB962C8B-B14F-4D97-AF65-F5344CB8AC3E}">
        <p14:creationId xmlns:p14="http://schemas.microsoft.com/office/powerpoint/2010/main" val="31222170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4387-8473-E201-FD4D-7ED18328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Expense Report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6FE74-EF07-7ACC-A8E4-1DA643BB6D20}"/>
              </a:ext>
            </a:extLst>
          </p:cNvPr>
          <p:cNvSpPr txBox="1"/>
          <p:nvPr/>
        </p:nvSpPr>
        <p:spPr>
          <a:xfrm>
            <a:off x="839416" y="1916832"/>
            <a:ext cx="9690666" cy="80021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FFFD78"/>
                </a:solidFill>
              </a:rPr>
              <a:t>Look at the tests to see that the application does.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FFFD78"/>
                </a:solidFill>
              </a:rPr>
              <a:t>The tests test the business login through the user interface (printout) – SRP violation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6B3BF-7EBE-BF58-C699-C2BC1A81B49F}"/>
              </a:ext>
            </a:extLst>
          </p:cNvPr>
          <p:cNvSpPr txBox="1"/>
          <p:nvPr/>
        </p:nvSpPr>
        <p:spPr>
          <a:xfrm>
            <a:off x="327454" y="3282309"/>
            <a:ext cx="11529266" cy="3139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The smelly code mixes business rules with formatting in the same function – lots of SRP violations.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583EB-45AE-E0E8-40B1-2256EBE6510E}"/>
              </a:ext>
            </a:extLst>
          </p:cNvPr>
          <p:cNvSpPr txBox="1"/>
          <p:nvPr/>
        </p:nvSpPr>
        <p:spPr>
          <a:xfrm>
            <a:off x="2393734" y="4004533"/>
            <a:ext cx="6582030" cy="3139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0000"/>
                </a:solidFill>
              </a:rPr>
              <a:t>But there is something much more insidious hidden in the code….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6CF22-176D-B764-6B60-8C97783E22CB}"/>
              </a:ext>
            </a:extLst>
          </p:cNvPr>
          <p:cNvSpPr txBox="1"/>
          <p:nvPr/>
        </p:nvSpPr>
        <p:spPr>
          <a:xfrm>
            <a:off x="821670" y="4569791"/>
            <a:ext cx="6582030" cy="31393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0000"/>
                </a:solidFill>
              </a:rPr>
              <a:t>Try changing the messaging and formatting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ED71D6-C8C8-3D6E-B33C-CC3ADA39F56E}"/>
              </a:ext>
            </a:extLst>
          </p:cNvPr>
          <p:cNvSpPr txBox="1"/>
          <p:nvPr/>
        </p:nvSpPr>
        <p:spPr>
          <a:xfrm>
            <a:off x="3706742" y="5126410"/>
            <a:ext cx="3672408" cy="3139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0000"/>
                </a:solidFill>
              </a:rPr>
              <a:t>Try updating the business rules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D7CCFE-9E36-036B-3048-E33F18E7609C}"/>
              </a:ext>
            </a:extLst>
          </p:cNvPr>
          <p:cNvSpPr txBox="1"/>
          <p:nvPr/>
        </p:nvSpPr>
        <p:spPr>
          <a:xfrm>
            <a:off x="2302586" y="5683029"/>
            <a:ext cx="3240360" cy="3139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0000"/>
                </a:solidFill>
              </a:rPr>
              <a:t>Try adding a new expense type</a:t>
            </a:r>
          </a:p>
        </p:txBody>
      </p:sp>
    </p:spTree>
    <p:extLst>
      <p:ext uri="{BB962C8B-B14F-4D97-AF65-F5344CB8AC3E}">
        <p14:creationId xmlns:p14="http://schemas.microsoft.com/office/powerpoint/2010/main" val="36178274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4387-8473-E201-FD4D-7ED18328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Expense Report example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6FE74-EF07-7ACC-A8E4-1DA643BB6D20}"/>
              </a:ext>
            </a:extLst>
          </p:cNvPr>
          <p:cNvSpPr txBox="1"/>
          <p:nvPr/>
        </p:nvSpPr>
        <p:spPr>
          <a:xfrm>
            <a:off x="660681" y="1477354"/>
            <a:ext cx="10835919" cy="5355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The first module that needs to be changed if you add a new meal type is the Expense class. Every single module that depends on the expense type will need to be recompiled.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AC004-DCCD-A8E5-EC5C-7A39A2FD2B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5" y="2204864"/>
            <a:ext cx="3453863" cy="2921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CDC0E2-1536-8302-BFB7-E9F752B64FA8}"/>
              </a:ext>
            </a:extLst>
          </p:cNvPr>
          <p:cNvSpPr txBox="1"/>
          <p:nvPr/>
        </p:nvSpPr>
        <p:spPr>
          <a:xfrm>
            <a:off x="4954137" y="2879678"/>
            <a:ext cx="5822383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Rigidity</a:t>
            </a:r>
            <a:r>
              <a:rPr lang="en-GB" sz="18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design change is small but the impact is huge – the system resists change.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B13C94-9EC2-921A-449E-F2CF67641A14}"/>
              </a:ext>
            </a:extLst>
          </p:cNvPr>
          <p:cNvSpPr txBox="1"/>
          <p:nvPr/>
        </p:nvSpPr>
        <p:spPr>
          <a:xfrm>
            <a:off x="767489" y="5466360"/>
            <a:ext cx="11089231" cy="840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Fragility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The Expense Enum will be used throughout. </a:t>
            </a:r>
            <a:r>
              <a:rPr lang="en-GB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we did add the lunch Enum we would have to go through the whole system updating if else and switch statements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The code is fragile. This is the worst design smell because the customers and managers come to the conclusion that developers have lost control of the software.</a:t>
            </a:r>
          </a:p>
        </p:txBody>
      </p:sp>
    </p:spTree>
    <p:extLst>
      <p:ext uri="{BB962C8B-B14F-4D97-AF65-F5344CB8AC3E}">
        <p14:creationId xmlns:p14="http://schemas.microsoft.com/office/powerpoint/2010/main" val="31717998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F00F-F462-CBDB-2B52-89E4A8FA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Expense Report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D9864-C117-6856-E1B3-D0F8A760B264}"/>
              </a:ext>
            </a:extLst>
          </p:cNvPr>
          <p:cNvSpPr txBox="1"/>
          <p:nvPr/>
        </p:nvSpPr>
        <p:spPr>
          <a:xfrm>
            <a:off x="5015880" y="1268760"/>
            <a:ext cx="5328592" cy="978729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6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 the company wants to change the software model to giveaway the core and then sell difference expense plugins. </a:t>
            </a:r>
            <a:r>
              <a:rPr lang="en-GB" sz="16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highlight>
                  <a:srgbClr val="0080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would require the software being broken up into components.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F5C92-F297-A410-695E-BCFB7CB694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988840"/>
            <a:ext cx="2716530" cy="1501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EC7A93-35E6-75FE-5EDA-0A46C4182F5F}"/>
              </a:ext>
            </a:extLst>
          </p:cNvPr>
          <p:cNvSpPr txBox="1"/>
          <p:nvPr/>
        </p:nvSpPr>
        <p:spPr>
          <a:xfrm>
            <a:off x="2090665" y="3933056"/>
            <a:ext cx="8253807" cy="7571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6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Immobility</a:t>
            </a: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Note this is bad because the arrows say that the </a:t>
            </a:r>
            <a:r>
              <a:rPr lang="en-GB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printReport</a:t>
            </a: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contains all the Expense functionality so can’t be deployed separately. At the moment deploying this system is an all or nothing proposition</a:t>
            </a:r>
            <a:r>
              <a:rPr lang="en-GB" sz="1600" dirty="0">
                <a:effectLst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2522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BD91-16D0-1460-6F59-BF291C67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Expense Report – how it should be written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108195-53E7-3E55-1BDB-FA47D8B06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1745297"/>
            <a:ext cx="5727700" cy="3367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40CF9F-C822-ED55-DD37-CC9BC9F5B8B0}"/>
              </a:ext>
            </a:extLst>
          </p:cNvPr>
          <p:cNvSpPr txBox="1"/>
          <p:nvPr/>
        </p:nvSpPr>
        <p:spPr>
          <a:xfrm>
            <a:off x="5303912" y="1401482"/>
            <a:ext cx="272831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70C0"/>
                </a:solidFill>
              </a:rPr>
              <a:t>Take a look at the new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A5ABA-E2E9-A7AB-73F3-6D02886C570B}"/>
              </a:ext>
            </a:extLst>
          </p:cNvPr>
          <p:cNvSpPr txBox="1"/>
          <p:nvPr/>
        </p:nvSpPr>
        <p:spPr>
          <a:xfrm>
            <a:off x="7032104" y="4293096"/>
            <a:ext cx="4824616" cy="1508105"/>
          </a:xfrm>
          <a:prstGeom prst="rect">
            <a:avLst/>
          </a:prstGeom>
          <a:solidFill>
            <a:srgbClr val="FFFD78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How easy is it to add a lunch expense class?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Parts of the system that are open to modification live on one side of the boundary.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1"/>
                </a:solidFill>
                <a:highlight>
                  <a:srgbClr val="00FF00"/>
                </a:highlight>
              </a:rPr>
              <a:t>The design is now also mobile as the plugins are on one side of the boundary.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37603A-DE33-9070-CECC-FA94AE03741B}"/>
                  </a:ext>
                </a:extLst>
              </p14:cNvPr>
              <p14:cNvContentPartPr/>
              <p14:nvPr/>
            </p14:nvContentPartPr>
            <p14:xfrm>
              <a:off x="662431" y="3316351"/>
              <a:ext cx="6127560" cy="1131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37603A-DE33-9070-CECC-FA94AE0374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431" y="3298711"/>
                <a:ext cx="6163200" cy="11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174B1F-D2A6-6044-7FE4-B405F275EBE4}"/>
                  </a:ext>
                </a:extLst>
              </p14:cNvPr>
              <p14:cNvContentPartPr/>
              <p14:nvPr/>
            </p14:nvContentPartPr>
            <p14:xfrm>
              <a:off x="6782071" y="2470711"/>
              <a:ext cx="346320" cy="884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174B1F-D2A6-6044-7FE4-B405F275EB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4431" y="2452711"/>
                <a:ext cx="381960" cy="9205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E53D8B-1797-7899-C9F7-5530B5E6D682}"/>
              </a:ext>
            </a:extLst>
          </p:cNvPr>
          <p:cNvSpPr txBox="1"/>
          <p:nvPr/>
        </p:nvSpPr>
        <p:spPr>
          <a:xfrm>
            <a:off x="5422060" y="3521132"/>
            <a:ext cx="106150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Boundary</a:t>
            </a:r>
          </a:p>
        </p:txBody>
      </p:sp>
    </p:spTree>
    <p:extLst>
      <p:ext uri="{BB962C8B-B14F-4D97-AF65-F5344CB8AC3E}">
        <p14:creationId xmlns:p14="http://schemas.microsoft.com/office/powerpoint/2010/main" val="22078425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BD91-16D0-1460-6F59-BF291C678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Expense Report – All great…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A5ABA-E2E9-A7AB-73F3-6D02886C570B}"/>
              </a:ext>
            </a:extLst>
          </p:cNvPr>
          <p:cNvSpPr txBox="1"/>
          <p:nvPr/>
        </p:nvSpPr>
        <p:spPr>
          <a:xfrm>
            <a:off x="911424" y="1339186"/>
            <a:ext cx="7272808" cy="3139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Now how easy is it to put a * next to any expense that occurs at the weekend?</a:t>
            </a:r>
            <a:endParaRPr lang="en-US" sz="1600" dirty="0">
              <a:solidFill>
                <a:schemeClr val="tx2"/>
              </a:solidFill>
              <a:highlight>
                <a:srgbClr val="00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EC4C1-71E7-CE1C-9BD2-CA22636D3DC4}"/>
              </a:ext>
            </a:extLst>
          </p:cNvPr>
          <p:cNvSpPr txBox="1"/>
          <p:nvPr/>
        </p:nvSpPr>
        <p:spPr>
          <a:xfrm>
            <a:off x="614243" y="2142650"/>
            <a:ext cx="11242477" cy="1661993"/>
          </a:xfrm>
          <a:prstGeom prst="rect">
            <a:avLst/>
          </a:prstGeom>
          <a:solidFill>
            <a:srgbClr val="FF7E79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Solution 1 – Big Design Up Front (BDUF) - anticipating customers needs.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  <a:highlight>
                  <a:srgbClr val="00FF00"/>
                </a:highlight>
              </a:rPr>
              <a:t>However, you normally end up with a large number of abstractions that are mostly unnecessary.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  <a:highlight>
                  <a:srgbClr val="FFFF00"/>
                </a:highlight>
              </a:rPr>
              <a:t>The code is often hard to follow.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rgbClr val="000080"/>
                </a:highlight>
              </a:rPr>
              <a:t>The cost of maintaining the code goes up.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B6836-C60B-C474-F5DB-48C38CCF8DF1}"/>
              </a:ext>
            </a:extLst>
          </p:cNvPr>
          <p:cNvSpPr txBox="1"/>
          <p:nvPr/>
        </p:nvSpPr>
        <p:spPr>
          <a:xfrm>
            <a:off x="614243" y="4005064"/>
            <a:ext cx="11242477" cy="1354217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Solution 2 – Agile Design. Do the simplest design you possibly can and get it out in front of the customer.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00FF00"/>
                </a:highlight>
              </a:rPr>
              <a:t>The changes that result from interaction with the customer are probably also likely to change in the future, so you can protect yourself against those changes.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90D28-3837-60E3-106A-FCBB89379287}"/>
              </a:ext>
            </a:extLst>
          </p:cNvPr>
          <p:cNvSpPr txBox="1"/>
          <p:nvPr/>
        </p:nvSpPr>
        <p:spPr>
          <a:xfrm>
            <a:off x="614243" y="5503783"/>
            <a:ext cx="11242477" cy="646331"/>
          </a:xfrm>
          <a:prstGeom prst="rect">
            <a:avLst/>
          </a:prstGeom>
          <a:solidFill>
            <a:srgbClr val="8EFA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Solution 3 – Somewhere in the middle – small well abstracted domain model upfront and then follow the agile approach of solution 2.</a:t>
            </a:r>
          </a:p>
        </p:txBody>
      </p:sp>
    </p:spTree>
    <p:extLst>
      <p:ext uri="{BB962C8B-B14F-4D97-AF65-F5344CB8AC3E}">
        <p14:creationId xmlns:p14="http://schemas.microsoft.com/office/powerpoint/2010/main" val="119174376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2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16836</TotalTime>
  <Words>714</Words>
  <Application>Microsoft Macintosh PowerPoint</Application>
  <PresentationFormat>Widescreen</PresentationFormat>
  <Paragraphs>48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DFS</vt:lpstr>
      <vt:lpstr>10 – Clean Code – Open Close Principle (OCP)</vt:lpstr>
      <vt:lpstr>Object Orientated Design is all about Dependency Management</vt:lpstr>
      <vt:lpstr>Open Close Principle</vt:lpstr>
      <vt:lpstr>The problem of main()</vt:lpstr>
      <vt:lpstr>Expense Report example</vt:lpstr>
      <vt:lpstr>Expense Report example cont</vt:lpstr>
      <vt:lpstr>Expense Report cont…</vt:lpstr>
      <vt:lpstr>Expense Report – how it should be written</vt:lpstr>
      <vt:lpstr>Expense Report – All great…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52</cp:revision>
  <dcterms:created xsi:type="dcterms:W3CDTF">2022-08-24T15:23:13Z</dcterms:created>
  <dcterms:modified xsi:type="dcterms:W3CDTF">2022-11-05T16:37:46Z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